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65" r:id="rId5"/>
    <p:sldId id="258" r:id="rId6"/>
    <p:sldId id="266" r:id="rId7"/>
    <p:sldId id="259" r:id="rId8"/>
    <p:sldId id="269" r:id="rId9"/>
    <p:sldId id="262" r:id="rId10"/>
    <p:sldId id="261" r:id="rId11"/>
    <p:sldId id="270" r:id="rId12"/>
    <p:sldId id="264" r:id="rId13"/>
    <p:sldId id="268" r:id="rId14"/>
    <p:sldId id="267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2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79283-7D08-451E-A641-48A1F5736769}" type="datetimeFigureOut">
              <a:rPr lang="en-AU" smtClean="0"/>
              <a:t>20/01/2025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7F345-9847-4298-9A5D-FA204F5E38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0230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dirty="0"/>
              <a:t>Incremental value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7F345-9847-4298-9A5D-FA204F5E38A0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254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WATCH-DM for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7F345-9847-4298-9A5D-FA204F5E38A0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103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What is a meaningful sensitivity and specificity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7F345-9847-4298-9A5D-FA204F5E38A0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9092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7F345-9847-4298-9A5D-FA204F5E38A0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4138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A59A6-B25D-571D-873D-C9888EE86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296712-D206-ADC0-8CC0-7FDCB0F99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91397-F699-E9E3-CBED-E40F03339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B84A-30C6-4406-8772-88D91FBFBE3B}" type="datetimeFigureOut">
              <a:rPr lang="en-AU" smtClean="0"/>
              <a:t>20/01/2025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96078-1478-2079-A7C1-9A6B6AB1C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8E2ED-00D1-7C03-D8DC-5D8D5B11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2FE1-B559-4AEA-BC6B-F41C792715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3745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FA01-DE4D-6E1A-20DC-CCC4C6DF8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FF2C73-8EEC-3A80-0014-DB7309144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78564-188C-C780-98B7-EAC82B172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B84A-30C6-4406-8772-88D91FBFBE3B}" type="datetimeFigureOut">
              <a:rPr lang="en-AU" smtClean="0"/>
              <a:t>20/01/2025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8C5A2-9C85-163B-74D2-0858EBFAB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6AC7A-9864-88F3-3054-E3563C58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2FE1-B559-4AEA-BC6B-F41C792715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536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EAA96F-5396-5ABB-9BBC-A965F71297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746A1-2662-DD74-2FEA-590965661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26742-3235-8C7D-F098-699CF89D4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B84A-30C6-4406-8772-88D91FBFBE3B}" type="datetimeFigureOut">
              <a:rPr lang="en-AU" smtClean="0"/>
              <a:t>20/01/2025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2F83F-54F4-8E9C-8FBD-E55E2705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B857-E521-7157-EEB5-B552104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2FE1-B559-4AEA-BC6B-F41C792715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732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DC09-F403-308D-59A1-B65F3540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BCC47-17C8-6006-A811-898F17851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25030-02D3-47A8-D461-F3531E8A4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B84A-30C6-4406-8772-88D91FBFBE3B}" type="datetimeFigureOut">
              <a:rPr lang="en-AU" smtClean="0"/>
              <a:t>20/01/2025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20B6A-7B32-2EBC-CED7-F5E5BC8FB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E67F-75C3-5DCA-FB9D-32A5F633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2FE1-B559-4AEA-BC6B-F41C792715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670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72600-02EE-8C2F-E473-6B906509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955B9-5D0B-624D-A149-B10398D39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3C01C-1D09-7A91-BBAC-E069F5EFC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B84A-30C6-4406-8772-88D91FBFBE3B}" type="datetimeFigureOut">
              <a:rPr lang="en-AU" smtClean="0"/>
              <a:t>20/01/2025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9B546-7E5B-C01F-E391-38F0BB5D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91588-16C3-1225-9443-F8232135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2FE1-B559-4AEA-BC6B-F41C792715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30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B6B5D-A338-A43D-4E78-2DC48502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059C7-5F17-E9CF-89CF-C72C4A60A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08335-176E-6CDB-70E4-5C2C73756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3BD08-B617-252B-8FA8-01A3C61FF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B84A-30C6-4406-8772-88D91FBFBE3B}" type="datetimeFigureOut">
              <a:rPr lang="en-AU" smtClean="0"/>
              <a:t>20/01/2025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2B9FB-8C66-B586-5E22-65A75A162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79771-F953-72D5-9E25-4F8C14D66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2FE1-B559-4AEA-BC6B-F41C792715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741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5414-0DB4-3D8A-1B99-3ECF183D8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A7DB8-59CF-19A2-2C2F-2D2857B8A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6A6B8-7DA5-C875-9964-A37C4D15D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118653-A4FD-2C4B-EA49-BEA49CF67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63207C-B149-93E4-8D3D-8B4EA91116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5EFD63-563E-4ADE-83B0-01BF8F94A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B84A-30C6-4406-8772-88D91FBFBE3B}" type="datetimeFigureOut">
              <a:rPr lang="en-AU" smtClean="0"/>
              <a:t>20/01/2025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E82FC3-3AA2-84C7-FC98-73F0423BA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1FB184-FB42-FCB3-279D-2B2304100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2FE1-B559-4AEA-BC6B-F41C792715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706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5DD1-D058-BE96-1B4C-859864F3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264A39-5955-C8CE-5625-C230C86AD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B84A-30C6-4406-8772-88D91FBFBE3B}" type="datetimeFigureOut">
              <a:rPr lang="en-AU" smtClean="0"/>
              <a:t>20/01/2025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2FCD03-7815-F902-9F3A-D6B675346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7EB3E-9245-D2E2-F5BF-8429F029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2FE1-B559-4AEA-BC6B-F41C792715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7289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7C689A-BE47-C9EC-91E0-8C68D9003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B84A-30C6-4406-8772-88D91FBFBE3B}" type="datetimeFigureOut">
              <a:rPr lang="en-AU" smtClean="0"/>
              <a:t>20/01/2025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EF0BE-76A1-6C32-B931-40D489660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4A26F-456C-C8F5-66F1-A26486C6B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2FE1-B559-4AEA-BC6B-F41C792715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951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1896-4E5A-E588-767D-18E4EC23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2DDD-BB74-C21A-1816-91B9EB83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DD9AB-7046-B9FC-BD8A-B9679BDE7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59336-D095-AA19-4C2E-9AA850E44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B84A-30C6-4406-8772-88D91FBFBE3B}" type="datetimeFigureOut">
              <a:rPr lang="en-AU" smtClean="0"/>
              <a:t>20/01/2025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BB94B-4D2C-FC17-D67E-E2B0E4A53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2F0F8-7C5F-E728-D773-6B00B8A87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2FE1-B559-4AEA-BC6B-F41C792715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495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A0DCB-4852-6916-6836-EFCEDDA82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93877F-567B-20C0-77CB-EBD40A2D46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55A2F-FAA6-E0B8-235F-4C0FFD52C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E340F-A5DA-5EB6-A966-1DFCF3D12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B84A-30C6-4406-8772-88D91FBFBE3B}" type="datetimeFigureOut">
              <a:rPr lang="en-AU" smtClean="0"/>
              <a:t>20/01/2025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3196F-6B06-3608-8B37-1E6A3D55F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66A29-9B22-EFDE-2842-F236C80F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2FE1-B559-4AEA-BC6B-F41C792715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216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F7A1C5-9143-C70F-FE13-C85C5881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EC021-50F7-E08F-0B10-3C83B4FB1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77333-3403-4F1F-D5D5-595E0C75A2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43B84A-30C6-4406-8772-88D91FBFBE3B}" type="datetimeFigureOut">
              <a:rPr lang="en-AU" smtClean="0"/>
              <a:t>20/01/2025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35ABD-A92F-1A55-2C9A-DB59817EF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BB4A0-7082-BC07-2501-F0E31EE3E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7D2FE1-B559-4AEA-BC6B-F41C792715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411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2F354-D910-053F-ABB9-9EAC88438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DA764-9A1F-B25A-7DB9-87BFD411E3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2898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E705-6FD2-2939-3EC9-155C1569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25090" cy="1325563"/>
          </a:xfrm>
        </p:spPr>
        <p:txBody>
          <a:bodyPr>
            <a:normAutofit/>
          </a:bodyPr>
          <a:lstStyle/>
          <a:p>
            <a:endParaRPr lang="en-AU" sz="2400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FA34158-C65E-652E-2288-255276D24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847" y="0"/>
            <a:ext cx="10389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1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ED612-42CB-9662-947E-10A92DC20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021" y="2766218"/>
            <a:ext cx="10515600" cy="1325563"/>
          </a:xfrm>
        </p:spPr>
        <p:txBody>
          <a:bodyPr/>
          <a:lstStyle/>
          <a:p>
            <a:r>
              <a:rPr lang="en-AU" dirty="0"/>
              <a:t>Describe the diagnostic utility of KCCQ </a:t>
            </a:r>
          </a:p>
        </p:txBody>
      </p:sp>
    </p:spTree>
    <p:extLst>
      <p:ext uri="{BB962C8B-B14F-4D97-AF65-F5344CB8AC3E}">
        <p14:creationId xmlns:p14="http://schemas.microsoft.com/office/powerpoint/2010/main" val="2711236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12B917E2-9A91-D114-DF8E-C4A963E134E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12888" y="6489701"/>
            <a:ext cx="9163051" cy="3857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4339" name="Date Placeholder 3">
            <a:extLst>
              <a:ext uri="{FF2B5EF4-FFF2-40B4-BE49-F238E27FC236}">
                <a16:creationId xmlns:a16="http://schemas.microsoft.com/office/drawing/2014/main" id="{C0764336-604A-E5B9-3B6C-D74E645D68B5}"/>
              </a:ext>
            </a:extLst>
          </p:cNvPr>
          <p:cNvSpPr>
            <a:spLocks noGrp="1" noChangeArrowheads="1"/>
          </p:cNvSpPr>
          <p:nvPr>
            <p:custDataLst>
              <p:tags r:id="rId2"/>
            </p:custDataLst>
          </p:nvPr>
        </p:nvSpPr>
        <p:spPr bwMode="auto">
          <a:xfrm>
            <a:off x="1524000" y="6472238"/>
            <a:ext cx="2540000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6032" tIns="63500" rIns="127000" bIns="6350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Helvetica" panose="020B0604020202020204" pitchFamily="34" charset="0"/>
              </a:rPr>
              <a:t>Date of Download:  1/13/2025</a:t>
            </a: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5D968494-02E5-077D-7354-1B8E7AF1A4B5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629150" y="6470651"/>
            <a:ext cx="6038850" cy="38576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rIns="256032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Copyright © 2025 American Diabetes Association. All rights reserved.</a:t>
            </a:r>
          </a:p>
        </p:txBody>
      </p:sp>
      <p:sp>
        <p:nvSpPr>
          <p:cNvPr id="14341" name="Text Placeholder 2">
            <a:extLst>
              <a:ext uri="{FF2B5EF4-FFF2-40B4-BE49-F238E27FC236}">
                <a16:creationId xmlns:a16="http://schemas.microsoft.com/office/drawing/2014/main" id="{A8CA416F-3DF0-6CA9-D75E-84BEEDEA0152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064001" y="119063"/>
            <a:ext cx="636746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rIns="137160" bIns="0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Helvetica" panose="020B0604020202020204" pitchFamily="34" charset="0"/>
              </a:rPr>
              <a:t>From: </a:t>
            </a:r>
            <a:r>
              <a:rPr lang="en-US" altLang="en-US" sz="1300" b="1">
                <a:latin typeface="Helvetica" panose="020B0604020202020204" pitchFamily="34" charset="0"/>
              </a:rPr>
              <a:t>Machine Learning to Predict the Risk of Incident Heart Failure Hospitalization Among Patients With Diabetes: The WATCH-DM Risk Score </a:t>
            </a:r>
          </a:p>
        </p:txBody>
      </p:sp>
      <p:sp>
        <p:nvSpPr>
          <p:cNvPr id="16390" name="Text Placeholder 2">
            <a:extLst>
              <a:ext uri="{FF2B5EF4-FFF2-40B4-BE49-F238E27FC236}">
                <a16:creationId xmlns:a16="http://schemas.microsoft.com/office/drawing/2014/main" id="{86054984-C432-FD91-2B9D-3A2C5AB6D1B2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24000" y="1084263"/>
            <a:ext cx="9144000" cy="2159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254000" tIns="0" rIns="127000" bIns="63500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SzTx/>
              <a:defRPr kumimoji="0" sz="18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/>
                <a:sym typeface="Wingdings" charset="2"/>
              </a:defRPr>
            </a:pPr>
            <a:r>
              <a:rPr lang="en-US" altLang="en-US" sz="10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Helvetica" pitchFamily="2" charset="0"/>
                <a:sym typeface="Wingdings"/>
              </a:rPr>
              <a:t>Diabetes Care. 2019;42(12):2298-2306. doi:10.2337/dc19-0587</a:t>
            </a:r>
          </a:p>
        </p:txBody>
      </p:sp>
      <p:sp>
        <p:nvSpPr>
          <p:cNvPr id="16391" name="Text Placeholder 2">
            <a:extLst>
              <a:ext uri="{FF2B5EF4-FFF2-40B4-BE49-F238E27FC236}">
                <a16:creationId xmlns:a16="http://schemas.microsoft.com/office/drawing/2014/main" id="{05706230-E815-877E-0B2C-6DDA12A18C3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524000" y="5780088"/>
            <a:ext cx="9144000" cy="6350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254000" tIns="0" rIns="0" bIns="63500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100">
                <a:latin typeface="Helvetica" panose="020B0604020202020204" pitchFamily="34" charset="0"/>
              </a:rPr>
              <a:t>The WATCH-DM score for 5-year HF incidence and the five risk groups by quintiles of WATCH-DM (very low ≤7, low 8–9, average 10, high 11–13, and very high ≥14). CABG, coronary artery bypass grafting; CR, creatinine; DBP, diastolic blood pressure; FPG, fasting plasma glucose; HDL-C, HDL cholesterol; MI, myocardial infarction; SBP, systolic blood pressure; yrs, years.
</a:t>
            </a:r>
          </a:p>
        </p:txBody>
      </p:sp>
      <p:sp>
        <p:nvSpPr>
          <p:cNvPr id="14344" name="TextBox 11">
            <a:extLst>
              <a:ext uri="{FF2B5EF4-FFF2-40B4-BE49-F238E27FC236}">
                <a16:creationId xmlns:a16="http://schemas.microsoft.com/office/drawing/2014/main" id="{A5F2A2E7-971C-F3D9-2897-C99987ADDEDC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524000" y="5510213"/>
            <a:ext cx="9144000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4000" tIns="0" rIns="0" bIns="63500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b="1">
                <a:latin typeface="Helvetica" panose="020B0604020202020204" pitchFamily="34" charset="0"/>
              </a:rPr>
              <a:t>Figure Legend:</a:t>
            </a:r>
          </a:p>
        </p:txBody>
      </p:sp>
      <p:cxnSp>
        <p:nvCxnSpPr>
          <p:cNvPr id="14345" name="Straight Connector 13">
            <a:extLst>
              <a:ext uri="{FF2B5EF4-FFF2-40B4-BE49-F238E27FC236}">
                <a16:creationId xmlns:a16="http://schemas.microsoft.com/office/drawing/2014/main" id="{431B902D-0F51-B57B-716C-002D266EF79C}"/>
              </a:ext>
            </a:extLst>
          </p:cNvPr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>
            <a:off x="1524000" y="958850"/>
            <a:ext cx="9144000" cy="0"/>
          </a:xfrm>
          <a:prstGeom prst="line">
            <a:avLst/>
          </a:prstGeom>
          <a:noFill/>
          <a:ln w="9525" algn="ctr">
            <a:solidFill>
              <a:srgbClr val="ECF0F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14346" name="Picture 5" descr="American Diabetes Association">
            <a:extLst>
              <a:ext uri="{FF2B5EF4-FFF2-40B4-BE49-F238E27FC236}">
                <a16:creationId xmlns:a16="http://schemas.microsoft.com/office/drawing/2014/main" id="{FD8DF792-1844-F26F-869C-C4554C8EE472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38" y="192088"/>
            <a:ext cx="1998662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7" name="New picture">
            <a:extLst>
              <a:ext uri="{FF2B5EF4-FFF2-40B4-BE49-F238E27FC236}">
                <a16:creationId xmlns:a16="http://schemas.microsoft.com/office/drawing/2014/main" id="{B35FFC56-C239-6321-E6F6-BAC674308B4D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057400"/>
            <a:ext cx="4114800" cy="296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95CBA4-D259-A2C5-461C-118AD0882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488152"/>
              </p:ext>
            </p:extLst>
          </p:nvPr>
        </p:nvGraphicFramePr>
        <p:xfrm>
          <a:off x="1299411" y="79663"/>
          <a:ext cx="9312443" cy="66986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98362">
                  <a:extLst>
                    <a:ext uri="{9D8B030D-6E8A-4147-A177-3AD203B41FA5}">
                      <a16:colId xmlns:a16="http://schemas.microsoft.com/office/drawing/2014/main" val="130234931"/>
                    </a:ext>
                  </a:extLst>
                </a:gridCol>
                <a:gridCol w="2962303">
                  <a:extLst>
                    <a:ext uri="{9D8B030D-6E8A-4147-A177-3AD203B41FA5}">
                      <a16:colId xmlns:a16="http://schemas.microsoft.com/office/drawing/2014/main" val="3430732310"/>
                    </a:ext>
                  </a:extLst>
                </a:gridCol>
                <a:gridCol w="2751778">
                  <a:extLst>
                    <a:ext uri="{9D8B030D-6E8A-4147-A177-3AD203B41FA5}">
                      <a16:colId xmlns:a16="http://schemas.microsoft.com/office/drawing/2014/main" val="3356615"/>
                    </a:ext>
                  </a:extLst>
                </a:gridCol>
              </a:tblGrid>
              <a:tr h="248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Symptoms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Any subtype of HF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955510"/>
                  </a:ext>
                </a:extLst>
              </a:tr>
              <a:tr h="248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AU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Normal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Abnormal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extLst>
                  <a:ext uri="{0D108BD9-81ED-4DB2-BD59-A6C34878D82A}">
                    <a16:rowId xmlns:a16="http://schemas.microsoft.com/office/drawing/2014/main" val="1967178895"/>
                  </a:ext>
                </a:extLst>
              </a:tr>
              <a:tr h="248099"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Any symptoms of shotness of breath or swealling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441709"/>
                  </a:ext>
                </a:extLst>
              </a:tr>
              <a:tr h="248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kern="100">
                          <a:effectLst/>
                        </a:rPr>
                        <a:t>Absent </a:t>
                      </a:r>
                      <a:endParaRPr lang="en-AU" sz="14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167 (35)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192 (40.3)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extLst>
                  <a:ext uri="{0D108BD9-81ED-4DB2-BD59-A6C34878D82A}">
                    <a16:rowId xmlns:a16="http://schemas.microsoft.com/office/drawing/2014/main" val="1964315105"/>
                  </a:ext>
                </a:extLst>
              </a:tr>
              <a:tr h="248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kern="100">
                          <a:effectLst/>
                        </a:rPr>
                        <a:t>Present </a:t>
                      </a:r>
                      <a:endParaRPr lang="en-AU" sz="14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48 (10.1)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70 (14.7)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extLst>
                  <a:ext uri="{0D108BD9-81ED-4DB2-BD59-A6C34878D82A}">
                    <a16:rowId xmlns:a16="http://schemas.microsoft.com/office/drawing/2014/main" val="644976895"/>
                  </a:ext>
                </a:extLst>
              </a:tr>
              <a:tr h="248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kern="100" dirty="0">
                          <a:effectLst/>
                        </a:rPr>
                        <a:t>Specificity/Sensitivity </a:t>
                      </a:r>
                      <a:endParaRPr lang="en-AU" sz="14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77.7 (71.5; 83.1)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26.7 (21.5; 32.5)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extLst>
                  <a:ext uri="{0D108BD9-81ED-4DB2-BD59-A6C34878D82A}">
                    <a16:rowId xmlns:a16="http://schemas.microsoft.com/office/drawing/2014/main" val="4064090211"/>
                  </a:ext>
                </a:extLst>
              </a:tr>
              <a:tr h="248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kern="100" dirty="0">
                          <a:effectLst/>
                        </a:rPr>
                        <a:t>NPV/PPV </a:t>
                      </a:r>
                      <a:endParaRPr lang="en-AU" sz="14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46.5 (41.3; 51.8)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59.3 (49.9; 68.3)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extLst>
                  <a:ext uri="{0D108BD9-81ED-4DB2-BD59-A6C34878D82A}">
                    <a16:rowId xmlns:a16="http://schemas.microsoft.com/office/drawing/2014/main" val="1958747401"/>
                  </a:ext>
                </a:extLst>
              </a:tr>
              <a:tr h="248099"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Clinical Score 90 cutoff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951314"/>
                  </a:ext>
                </a:extLst>
              </a:tr>
              <a:tr h="248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kern="100">
                          <a:effectLst/>
                        </a:rPr>
                        <a:t>above </a:t>
                      </a:r>
                      <a:endParaRPr lang="en-AU" sz="14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184 (38.6)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211 (44.2)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extLst>
                  <a:ext uri="{0D108BD9-81ED-4DB2-BD59-A6C34878D82A}">
                    <a16:rowId xmlns:a16="http://schemas.microsoft.com/office/drawing/2014/main" val="3414479642"/>
                  </a:ext>
                </a:extLst>
              </a:tr>
              <a:tr h="248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kern="100">
                          <a:effectLst/>
                        </a:rPr>
                        <a:t>below </a:t>
                      </a:r>
                      <a:endParaRPr lang="en-AU" sz="14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31 (6.5)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51 (10.7)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extLst>
                  <a:ext uri="{0D108BD9-81ED-4DB2-BD59-A6C34878D82A}">
                    <a16:rowId xmlns:a16="http://schemas.microsoft.com/office/drawing/2014/main" val="154261401"/>
                  </a:ext>
                </a:extLst>
              </a:tr>
              <a:tr h="248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kern="100">
                          <a:effectLst/>
                        </a:rPr>
                        <a:t>Specificity/Sensitivity </a:t>
                      </a:r>
                      <a:endParaRPr lang="en-AU" sz="14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85.6 (80.2; 90)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19.5 (14.9; 24.8)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extLst>
                  <a:ext uri="{0D108BD9-81ED-4DB2-BD59-A6C34878D82A}">
                    <a16:rowId xmlns:a16="http://schemas.microsoft.com/office/drawing/2014/main" val="2272048087"/>
                  </a:ext>
                </a:extLst>
              </a:tr>
              <a:tr h="248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kern="100" dirty="0">
                          <a:effectLst/>
                        </a:rPr>
                        <a:t>NPV/PPV </a:t>
                      </a:r>
                      <a:endParaRPr lang="en-AU" sz="14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46.6 (41.6; 51.6)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62.2 (50.8; 72.7)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extLst>
                  <a:ext uri="{0D108BD9-81ED-4DB2-BD59-A6C34878D82A}">
                    <a16:rowId xmlns:a16="http://schemas.microsoft.com/office/drawing/2014/main" val="3855841880"/>
                  </a:ext>
                </a:extLst>
              </a:tr>
              <a:tr h="248099"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Clinical Score 75 cutoff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062681"/>
                  </a:ext>
                </a:extLst>
              </a:tr>
              <a:tr h="248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kern="100">
                          <a:effectLst/>
                        </a:rPr>
                        <a:t>above </a:t>
                      </a:r>
                      <a:endParaRPr lang="en-AU" sz="14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196 (41.1)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231 (48.4)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extLst>
                  <a:ext uri="{0D108BD9-81ED-4DB2-BD59-A6C34878D82A}">
                    <a16:rowId xmlns:a16="http://schemas.microsoft.com/office/drawing/2014/main" val="940126402"/>
                  </a:ext>
                </a:extLst>
              </a:tr>
              <a:tr h="248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kern="100">
                          <a:effectLst/>
                        </a:rPr>
                        <a:t>below </a:t>
                      </a:r>
                      <a:endParaRPr lang="en-AU" sz="14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19 (4)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31 (6.5)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extLst>
                  <a:ext uri="{0D108BD9-81ED-4DB2-BD59-A6C34878D82A}">
                    <a16:rowId xmlns:a16="http://schemas.microsoft.com/office/drawing/2014/main" val="3766617059"/>
                  </a:ext>
                </a:extLst>
              </a:tr>
              <a:tr h="248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kern="100">
                          <a:effectLst/>
                        </a:rPr>
                        <a:t>Specificity/Sensitivity </a:t>
                      </a:r>
                      <a:endParaRPr lang="en-AU" sz="14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91.2 (86.5; 94.6)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 dirty="0">
                          <a:effectLst/>
                        </a:rPr>
                        <a:t>11.8 (8.2; 16.4) </a:t>
                      </a:r>
                      <a:endParaRPr lang="en-AU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extLst>
                  <a:ext uri="{0D108BD9-81ED-4DB2-BD59-A6C34878D82A}">
                    <a16:rowId xmlns:a16="http://schemas.microsoft.com/office/drawing/2014/main" val="1953186966"/>
                  </a:ext>
                </a:extLst>
              </a:tr>
              <a:tr h="248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kern="100" dirty="0">
                          <a:effectLst/>
                        </a:rPr>
                        <a:t>NPV/PPV </a:t>
                      </a:r>
                      <a:endParaRPr lang="en-AU" sz="14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45.9 (41.1; 50.8)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62 (47.2; 75.3)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extLst>
                  <a:ext uri="{0D108BD9-81ED-4DB2-BD59-A6C34878D82A}">
                    <a16:rowId xmlns:a16="http://schemas.microsoft.com/office/drawing/2014/main" val="248175854"/>
                  </a:ext>
                </a:extLst>
              </a:tr>
              <a:tr h="248099"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WATCH-DM high risk (score &gt; 11)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561507"/>
                  </a:ext>
                </a:extLst>
              </a:tr>
              <a:tr h="248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Below high risk</a:t>
                      </a: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84 (36.2)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73 (31.5)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extLst>
                  <a:ext uri="{0D108BD9-81ED-4DB2-BD59-A6C34878D82A}">
                    <a16:rowId xmlns:a16="http://schemas.microsoft.com/office/drawing/2014/main" val="3164254454"/>
                  </a:ext>
                </a:extLst>
              </a:tr>
              <a:tr h="248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kern="100" dirty="0">
                          <a:effectLst/>
                        </a:rPr>
                        <a:t>High-risk</a:t>
                      </a:r>
                      <a:endParaRPr lang="en-AU" sz="14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26 (11.2)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49 (21.1)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extLst>
                  <a:ext uri="{0D108BD9-81ED-4DB2-BD59-A6C34878D82A}">
                    <a16:rowId xmlns:a16="http://schemas.microsoft.com/office/drawing/2014/main" val="2150892157"/>
                  </a:ext>
                </a:extLst>
              </a:tr>
              <a:tr h="248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kern="100">
                          <a:effectLst/>
                        </a:rPr>
                        <a:t>Specificity/Sensitivity </a:t>
                      </a:r>
                      <a:endParaRPr lang="en-AU" sz="14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76.4 (67.3; 83.9)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40.2 (31.4; 49.4)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extLst>
                  <a:ext uri="{0D108BD9-81ED-4DB2-BD59-A6C34878D82A}">
                    <a16:rowId xmlns:a16="http://schemas.microsoft.com/office/drawing/2014/main" val="2326879868"/>
                  </a:ext>
                </a:extLst>
              </a:tr>
              <a:tr h="248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kern="100" dirty="0">
                          <a:effectLst/>
                        </a:rPr>
                        <a:t>NPV/PPV </a:t>
                      </a:r>
                      <a:endParaRPr lang="en-AU" sz="14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53.5 (45.4; 61.5)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65.3 (53.5; 76)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extLst>
                  <a:ext uri="{0D108BD9-81ED-4DB2-BD59-A6C34878D82A}">
                    <a16:rowId xmlns:a16="http://schemas.microsoft.com/office/drawing/2014/main" val="159606863"/>
                  </a:ext>
                </a:extLst>
              </a:tr>
              <a:tr h="248099"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Symptoms + WATCH-DM high risk (score &gt; 11)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801001"/>
                  </a:ext>
                </a:extLst>
              </a:tr>
              <a:tr h="248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kern="100" dirty="0">
                          <a:effectLst/>
                        </a:rPr>
                        <a:t>No symptoms </a:t>
                      </a:r>
                      <a:endParaRPr lang="en-AU" sz="14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167 (42)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192 (48.2)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extLst>
                  <a:ext uri="{0D108BD9-81ED-4DB2-BD59-A6C34878D82A}">
                    <a16:rowId xmlns:a16="http://schemas.microsoft.com/office/drawing/2014/main" val="1975240365"/>
                  </a:ext>
                </a:extLst>
              </a:tr>
              <a:tr h="248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kern="100" dirty="0">
                          <a:effectLst/>
                        </a:rPr>
                        <a:t>Symptoms + high risk </a:t>
                      </a:r>
                      <a:endParaRPr lang="en-AU" sz="14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12 (3)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27 (6.8)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extLst>
                  <a:ext uri="{0D108BD9-81ED-4DB2-BD59-A6C34878D82A}">
                    <a16:rowId xmlns:a16="http://schemas.microsoft.com/office/drawing/2014/main" val="3633790636"/>
                  </a:ext>
                </a:extLst>
              </a:tr>
              <a:tr h="248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kern="100">
                          <a:effectLst/>
                        </a:rPr>
                        <a:t>Specificity/Sensitivity </a:t>
                      </a:r>
                      <a:endParaRPr lang="en-AU" sz="14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93.3 (88.6; 96.5)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12.3 (8.3; 17.4)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extLst>
                  <a:ext uri="{0D108BD9-81ED-4DB2-BD59-A6C34878D82A}">
                    <a16:rowId xmlns:a16="http://schemas.microsoft.com/office/drawing/2014/main" val="2787850015"/>
                  </a:ext>
                </a:extLst>
              </a:tr>
              <a:tr h="248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kern="100" dirty="0">
                          <a:effectLst/>
                        </a:rPr>
                        <a:t>NPV/PPV </a:t>
                      </a:r>
                      <a:endParaRPr lang="en-AU" sz="14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46.5 (41.3; 51.8) 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 dirty="0">
                          <a:effectLst/>
                        </a:rPr>
                        <a:t>69.2 (52.4; 83) </a:t>
                      </a:r>
                      <a:endParaRPr lang="en-AU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extLst>
                  <a:ext uri="{0D108BD9-81ED-4DB2-BD59-A6C34878D82A}">
                    <a16:rowId xmlns:a16="http://schemas.microsoft.com/office/drawing/2014/main" val="181569257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FE3200D-DC35-8AD1-8D3D-5F638204BC8E}"/>
              </a:ext>
            </a:extLst>
          </p:cNvPr>
          <p:cNvSpPr/>
          <p:nvPr/>
        </p:nvSpPr>
        <p:spPr>
          <a:xfrm>
            <a:off x="4826668" y="2550695"/>
            <a:ext cx="5785186" cy="517907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D617C7-3CB9-1D03-C53A-5208EFA07D91}"/>
              </a:ext>
            </a:extLst>
          </p:cNvPr>
          <p:cNvSpPr/>
          <p:nvPr/>
        </p:nvSpPr>
        <p:spPr>
          <a:xfrm>
            <a:off x="4826668" y="1311443"/>
            <a:ext cx="5700964" cy="525379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D61F36-110F-4ED6-3343-373653D1F15D}"/>
              </a:ext>
            </a:extLst>
          </p:cNvPr>
          <p:cNvSpPr/>
          <p:nvPr/>
        </p:nvSpPr>
        <p:spPr>
          <a:xfrm>
            <a:off x="4838700" y="5021727"/>
            <a:ext cx="5785186" cy="517907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1895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E5A0EBA-21CC-8E3F-0D9D-9112F3984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15642"/>
              </p:ext>
            </p:extLst>
          </p:nvPr>
        </p:nvGraphicFramePr>
        <p:xfrm>
          <a:off x="0" y="-5"/>
          <a:ext cx="12428619" cy="69938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1598">
                  <a:extLst>
                    <a:ext uri="{9D8B030D-6E8A-4147-A177-3AD203B41FA5}">
                      <a16:colId xmlns:a16="http://schemas.microsoft.com/office/drawing/2014/main" val="2781359022"/>
                    </a:ext>
                  </a:extLst>
                </a:gridCol>
                <a:gridCol w="1496671">
                  <a:extLst>
                    <a:ext uri="{9D8B030D-6E8A-4147-A177-3AD203B41FA5}">
                      <a16:colId xmlns:a16="http://schemas.microsoft.com/office/drawing/2014/main" val="3854657256"/>
                    </a:ext>
                  </a:extLst>
                </a:gridCol>
                <a:gridCol w="1497484">
                  <a:extLst>
                    <a:ext uri="{9D8B030D-6E8A-4147-A177-3AD203B41FA5}">
                      <a16:colId xmlns:a16="http://schemas.microsoft.com/office/drawing/2014/main" val="199184292"/>
                    </a:ext>
                  </a:extLst>
                </a:gridCol>
                <a:gridCol w="1377228">
                  <a:extLst>
                    <a:ext uri="{9D8B030D-6E8A-4147-A177-3AD203B41FA5}">
                      <a16:colId xmlns:a16="http://schemas.microsoft.com/office/drawing/2014/main" val="2454780461"/>
                    </a:ext>
                  </a:extLst>
                </a:gridCol>
                <a:gridCol w="1377228">
                  <a:extLst>
                    <a:ext uri="{9D8B030D-6E8A-4147-A177-3AD203B41FA5}">
                      <a16:colId xmlns:a16="http://schemas.microsoft.com/office/drawing/2014/main" val="3917650932"/>
                    </a:ext>
                  </a:extLst>
                </a:gridCol>
                <a:gridCol w="1377228">
                  <a:extLst>
                    <a:ext uri="{9D8B030D-6E8A-4147-A177-3AD203B41FA5}">
                      <a16:colId xmlns:a16="http://schemas.microsoft.com/office/drawing/2014/main" val="3779652473"/>
                    </a:ext>
                  </a:extLst>
                </a:gridCol>
                <a:gridCol w="1377228">
                  <a:extLst>
                    <a:ext uri="{9D8B030D-6E8A-4147-A177-3AD203B41FA5}">
                      <a16:colId xmlns:a16="http://schemas.microsoft.com/office/drawing/2014/main" val="2918322659"/>
                    </a:ext>
                  </a:extLst>
                </a:gridCol>
                <a:gridCol w="1377228">
                  <a:extLst>
                    <a:ext uri="{9D8B030D-6E8A-4147-A177-3AD203B41FA5}">
                      <a16:colId xmlns:a16="http://schemas.microsoft.com/office/drawing/2014/main" val="950325314"/>
                    </a:ext>
                  </a:extLst>
                </a:gridCol>
                <a:gridCol w="1266726">
                  <a:extLst>
                    <a:ext uri="{9D8B030D-6E8A-4147-A177-3AD203B41FA5}">
                      <a16:colId xmlns:a16="http://schemas.microsoft.com/office/drawing/2014/main" val="1705305600"/>
                    </a:ext>
                  </a:extLst>
                </a:gridCol>
              </a:tblGrid>
              <a:tr h="7993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kern="100">
                          <a:effectLst/>
                        </a:rPr>
                        <a:t>Symptoms</a:t>
                      </a:r>
                      <a:endParaRPr lang="en-AU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kern="100">
                          <a:effectLst/>
                        </a:rPr>
                        <a:t>Diastolic dysfunction (E/e’≥ 14)</a:t>
                      </a:r>
                      <a:endParaRPr lang="en-AU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kern="100" dirty="0">
                          <a:effectLst/>
                        </a:rPr>
                        <a:t>GLS impaired (GLS ≥ −16%)</a:t>
                      </a:r>
                      <a:endParaRPr lang="en-AU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kern="100">
                          <a:effectLst/>
                        </a:rPr>
                        <a:t>Left atrium enlargement (Left atrial volume index &gt;34 ml/m2)</a:t>
                      </a:r>
                      <a:endParaRPr lang="en-AU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kern="100">
                          <a:effectLst/>
                        </a:rPr>
                        <a:t>Left ventricular hypertrophy (LVMI ≥95 g/m2 (F), ≥115 g/m2 (M))</a:t>
                      </a:r>
                      <a:endParaRPr lang="en-AU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446917"/>
                  </a:ext>
                </a:extLst>
              </a:tr>
              <a:tr h="2575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AU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Normal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Abnormal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Normal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Abnormal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Normal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Abnormal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Normal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Abnormal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extLst>
                  <a:ext uri="{0D108BD9-81ED-4DB2-BD59-A6C34878D82A}">
                    <a16:rowId xmlns:a16="http://schemas.microsoft.com/office/drawing/2014/main" val="3531606591"/>
                  </a:ext>
                </a:extLst>
              </a:tr>
              <a:tr h="206034">
                <a:tc gridSpan="9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kern="100" dirty="0">
                          <a:effectLst/>
                        </a:rPr>
                        <a:t>Any symptoms of </a:t>
                      </a:r>
                      <a:r>
                        <a:rPr lang="en-AU" sz="1000" kern="100" dirty="0" err="1">
                          <a:effectLst/>
                        </a:rPr>
                        <a:t>shotness</a:t>
                      </a:r>
                      <a:r>
                        <a:rPr lang="en-AU" sz="1000" kern="100" dirty="0">
                          <a:effectLst/>
                        </a:rPr>
                        <a:t> of breath or </a:t>
                      </a:r>
                      <a:r>
                        <a:rPr lang="en-AU" sz="1000" kern="100" dirty="0" err="1">
                          <a:effectLst/>
                        </a:rPr>
                        <a:t>swealling</a:t>
                      </a:r>
                      <a:endParaRPr lang="en-AU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693140"/>
                  </a:ext>
                </a:extLst>
              </a:tr>
              <a:tr h="2060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b="0" kern="100">
                          <a:effectLst/>
                        </a:rPr>
                        <a:t>Absent </a:t>
                      </a:r>
                      <a:endParaRPr lang="en-AU" sz="10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311 (67)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39 (8.4)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310 (64.6)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56 (11.7)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250 (49.1)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136 (26.7)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373 (73)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15 (2.9)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extLst>
                  <a:ext uri="{0D108BD9-81ED-4DB2-BD59-A6C34878D82A}">
                    <a16:rowId xmlns:a16="http://schemas.microsoft.com/office/drawing/2014/main" val="2337076177"/>
                  </a:ext>
                </a:extLst>
              </a:tr>
              <a:tr h="2060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b="0" kern="100">
                          <a:effectLst/>
                        </a:rPr>
                        <a:t>Present </a:t>
                      </a:r>
                      <a:endParaRPr lang="en-AU" sz="10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97 (20.9)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17 (3.7)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87 (18.1)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27 (5.6)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75 (14.7)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48 (9.4)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111 (21.7)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12 (2.3)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extLst>
                  <a:ext uri="{0D108BD9-81ED-4DB2-BD59-A6C34878D82A}">
                    <a16:rowId xmlns:a16="http://schemas.microsoft.com/office/drawing/2014/main" val="2207117155"/>
                  </a:ext>
                </a:extLst>
              </a:tr>
              <a:tr h="4227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b="0" kern="100" dirty="0">
                          <a:effectLst/>
                        </a:rPr>
                        <a:t>Specificity/Sensitivity </a:t>
                      </a:r>
                      <a:endParaRPr lang="en-AU" sz="10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76.2 (71.8; 80.3)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30.4 (18.8; 44.1)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78.1 (73.7; 82.1)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32.5 (22.6; 43.7)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76.9 (72; 81.4)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26.1 (19.9; 33.1)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77.1 (73.1; 80.7)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44.4 (25.5; 64.7)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extLst>
                  <a:ext uri="{0D108BD9-81ED-4DB2-BD59-A6C34878D82A}">
                    <a16:rowId xmlns:a16="http://schemas.microsoft.com/office/drawing/2014/main" val="3932250085"/>
                  </a:ext>
                </a:extLst>
              </a:tr>
              <a:tr h="2060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b="0" kern="100" dirty="0">
                          <a:effectLst/>
                        </a:rPr>
                        <a:t>NPV/PPV </a:t>
                      </a:r>
                      <a:endParaRPr lang="en-AU" sz="10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88.9 (85.1; 92)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14.9 (8.9; 22.8)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84.7 (80.6; 88.2)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23.7 (16.2; 32.6)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64.8 (59.8; 69.5)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39 (30.4; 48.2)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96.1 (93.7; 97.8)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9.8 (5.1; 16.4)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extLst>
                  <a:ext uri="{0D108BD9-81ED-4DB2-BD59-A6C34878D82A}">
                    <a16:rowId xmlns:a16="http://schemas.microsoft.com/office/drawing/2014/main" val="776237962"/>
                  </a:ext>
                </a:extLst>
              </a:tr>
              <a:tr h="206034">
                <a:tc gridSpan="9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kern="100">
                          <a:effectLst/>
                        </a:rPr>
                        <a:t>Clinical Score 90 cutoff</a:t>
                      </a:r>
                      <a:endParaRPr lang="en-AU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282255"/>
                  </a:ext>
                </a:extLst>
              </a:tr>
              <a:tr h="2060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b="0" kern="100">
                          <a:effectLst/>
                        </a:rPr>
                        <a:t>above </a:t>
                      </a:r>
                      <a:endParaRPr lang="en-AU" sz="10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341 (73.5)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43 (9.3)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342 (71.2)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58 (12.1)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272 (53.4)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151 (29.7)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405 (79.3)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20 (3.9)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extLst>
                  <a:ext uri="{0D108BD9-81ED-4DB2-BD59-A6C34878D82A}">
                    <a16:rowId xmlns:a16="http://schemas.microsoft.com/office/drawing/2014/main" val="607430530"/>
                  </a:ext>
                </a:extLst>
              </a:tr>
              <a:tr h="2060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b="0" kern="100">
                          <a:effectLst/>
                        </a:rPr>
                        <a:t>below </a:t>
                      </a:r>
                      <a:endParaRPr lang="en-AU" sz="10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67 (14.4)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13 (2.8)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55 (11.5)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25 (5.2)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53 (10.4)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33 (6.5)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79 (15.5)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7 (1.4)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extLst>
                  <a:ext uri="{0D108BD9-81ED-4DB2-BD59-A6C34878D82A}">
                    <a16:rowId xmlns:a16="http://schemas.microsoft.com/office/drawing/2014/main" val="2166886312"/>
                  </a:ext>
                </a:extLst>
              </a:tr>
              <a:tr h="4227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b="0" kern="100" dirty="0">
                          <a:effectLst/>
                        </a:rPr>
                        <a:t>Specificity/Sensitivity </a:t>
                      </a:r>
                      <a:endParaRPr lang="en-AU" sz="10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83.6 (79.6; 87)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23.2 (13; 36.4)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86.1 (82.4; 89.4)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30.1 (20.5; 41.2)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83.7 (79.2; 87.5)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17.9 (12.7; 24.3)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83.7 (80.1; 86.9)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25.9 (11.1; 46.3)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extLst>
                  <a:ext uri="{0D108BD9-81ED-4DB2-BD59-A6C34878D82A}">
                    <a16:rowId xmlns:a16="http://schemas.microsoft.com/office/drawing/2014/main" val="3263191354"/>
                  </a:ext>
                </a:extLst>
              </a:tr>
              <a:tr h="2060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b="0" kern="100" dirty="0">
                          <a:effectLst/>
                        </a:rPr>
                        <a:t>NPV/PPV </a:t>
                      </a:r>
                      <a:endParaRPr lang="en-AU" sz="10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88.8 (85.2; 91.8)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16.2 (8.9; 26.2)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85.5 (81.7; 88.8)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31.2 (21.3; 42.6)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64.3 (59.5; 68.9)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38.4 (28.1; 49.5)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95.3 (92.8; 97.1)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8.1 (3.3; 16.1)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extLst>
                  <a:ext uri="{0D108BD9-81ED-4DB2-BD59-A6C34878D82A}">
                    <a16:rowId xmlns:a16="http://schemas.microsoft.com/office/drawing/2014/main" val="1589460085"/>
                  </a:ext>
                </a:extLst>
              </a:tr>
              <a:tr h="206034">
                <a:tc gridSpan="9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kern="100" dirty="0">
                          <a:effectLst/>
                        </a:rPr>
                        <a:t>Clinical Score 75 cutoff</a:t>
                      </a:r>
                      <a:endParaRPr lang="en-AU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01761"/>
                  </a:ext>
                </a:extLst>
              </a:tr>
              <a:tr h="2060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b="0" kern="100">
                          <a:effectLst/>
                        </a:rPr>
                        <a:t>above </a:t>
                      </a:r>
                      <a:endParaRPr lang="en-AU" sz="10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370 (79.7)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46 (9.9)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366 (76.2)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66 (13.8)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291 (57.2)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165 (32.4)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434 (84.9)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24 (4.7)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extLst>
                  <a:ext uri="{0D108BD9-81ED-4DB2-BD59-A6C34878D82A}">
                    <a16:rowId xmlns:a16="http://schemas.microsoft.com/office/drawing/2014/main" val="2544606037"/>
                  </a:ext>
                </a:extLst>
              </a:tr>
              <a:tr h="2060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b="0" kern="100">
                          <a:effectLst/>
                        </a:rPr>
                        <a:t>below </a:t>
                      </a:r>
                      <a:endParaRPr lang="en-AU" sz="10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38 (8.2)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10 (2.2)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31 (6.5)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17 (3.5)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34 (6.7)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19 (3.7)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50 (9.8)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 (0.6)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extLst>
                  <a:ext uri="{0D108BD9-81ED-4DB2-BD59-A6C34878D82A}">
                    <a16:rowId xmlns:a16="http://schemas.microsoft.com/office/drawing/2014/main" val="890440643"/>
                  </a:ext>
                </a:extLst>
              </a:tr>
              <a:tr h="2060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b="0" kern="100">
                          <a:effectLst/>
                        </a:rPr>
                        <a:t>Specificity/Sensitivity </a:t>
                      </a:r>
                      <a:endParaRPr lang="en-AU" sz="10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90.7 (87.4; 93.3)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17.9 (8.9; 30.4)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92.2 (89.1; 94.6)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20.5 (12.4; 30.8)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89.5 (85.7; 92.6)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10.3 (6.3; 15.7)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89.7 (86.6; 92.2)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11.1 (2.4; 29.2)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extLst>
                  <a:ext uri="{0D108BD9-81ED-4DB2-BD59-A6C34878D82A}">
                    <a16:rowId xmlns:a16="http://schemas.microsoft.com/office/drawing/2014/main" val="2334481850"/>
                  </a:ext>
                </a:extLst>
              </a:tr>
              <a:tr h="2060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b="0" kern="100" dirty="0">
                          <a:effectLst/>
                        </a:rPr>
                        <a:t>NPV/PPV </a:t>
                      </a:r>
                      <a:endParaRPr lang="en-AU" sz="10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88.9 (85.5; 91.8)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20.8 (10.5; 35)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84.7 (81; 88)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35.4 (22.2; 50.5)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63.8 (59.2; 68.2)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35.8 (23.1; 50.2)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94.8 (92.3; 96.6)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5.7 (1.2; 15.7)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extLst>
                  <a:ext uri="{0D108BD9-81ED-4DB2-BD59-A6C34878D82A}">
                    <a16:rowId xmlns:a16="http://schemas.microsoft.com/office/drawing/2014/main" val="3979899120"/>
                  </a:ext>
                </a:extLst>
              </a:tr>
              <a:tr h="206034">
                <a:tc gridSpan="9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kern="100">
                          <a:effectLst/>
                        </a:rPr>
                        <a:t>WATCH-DM high risk (score &gt; 11)</a:t>
                      </a:r>
                      <a:endParaRPr lang="en-AU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326444"/>
                  </a:ext>
                </a:extLst>
              </a:tr>
              <a:tr h="2060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b="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Below high risk</a:t>
                      </a: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142 (60.2)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18 (7.6)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130 (57)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25 (11)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112 (47.5)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48 (20.3)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156 (65.5)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5 (2.1)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extLst>
                  <a:ext uri="{0D108BD9-81ED-4DB2-BD59-A6C34878D82A}">
                    <a16:rowId xmlns:a16="http://schemas.microsoft.com/office/drawing/2014/main" val="2394737296"/>
                  </a:ext>
                </a:extLst>
              </a:tr>
              <a:tr h="2060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b="0" kern="100" dirty="0">
                          <a:effectLst/>
                        </a:rPr>
                        <a:t>High-risk</a:t>
                      </a:r>
                      <a:endParaRPr lang="en-AU" sz="10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59 (25)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17 (7.2)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51 (22.4)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22 (9.6)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43 (18.2)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33 (14)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73 (30.7)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4 (1.7)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extLst>
                  <a:ext uri="{0D108BD9-81ED-4DB2-BD59-A6C34878D82A}">
                    <a16:rowId xmlns:a16="http://schemas.microsoft.com/office/drawing/2014/main" val="1466009491"/>
                  </a:ext>
                </a:extLst>
              </a:tr>
              <a:tr h="4227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b="0" kern="100" dirty="0">
                          <a:effectLst/>
                        </a:rPr>
                        <a:t>Specificity/Sensitivity </a:t>
                      </a:r>
                      <a:endParaRPr lang="en-AU" sz="10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70.6 (63.8; 76.8)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48.6 (31.4; 66)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71.8 (64.7; 78.2)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46.8 (32.1; 61.9)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72.3 (64.5; 79.1)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40.7 (29.9; 52.2)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68.1 (61.7; 74.1)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44.4 (13.7; 78.8)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extLst>
                  <a:ext uri="{0D108BD9-81ED-4DB2-BD59-A6C34878D82A}">
                    <a16:rowId xmlns:a16="http://schemas.microsoft.com/office/drawing/2014/main" val="2164495643"/>
                  </a:ext>
                </a:extLst>
              </a:tr>
              <a:tr h="2060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b="0" kern="100" dirty="0">
                          <a:effectLst/>
                        </a:rPr>
                        <a:t>NPV/PPV </a:t>
                      </a:r>
                      <a:endParaRPr lang="en-AU" sz="10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88.8 (82.8; 93.2)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22.4 (13.6; 33.4)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83.9 (77.1; 89.3)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30.1 (19.9; 42)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70 (62.3; 77)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43.4 (32.1; 55.3)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96.9 (92.9; 99)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5.2 (1.4; 12.8)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extLst>
                  <a:ext uri="{0D108BD9-81ED-4DB2-BD59-A6C34878D82A}">
                    <a16:rowId xmlns:a16="http://schemas.microsoft.com/office/drawing/2014/main" val="2382493054"/>
                  </a:ext>
                </a:extLst>
              </a:tr>
              <a:tr h="206034">
                <a:tc gridSpan="9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kern="100" dirty="0">
                          <a:effectLst/>
                        </a:rPr>
                        <a:t>Symptoms + WATCH-DM high risk (score &gt; 11)</a:t>
                      </a:r>
                      <a:endParaRPr lang="en-AU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823"/>
                  </a:ext>
                </a:extLst>
              </a:tr>
              <a:tr h="2060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b="0" kern="100" dirty="0">
                          <a:effectLst/>
                        </a:rPr>
                        <a:t>No symptoms </a:t>
                      </a:r>
                      <a:endParaRPr lang="en-AU" sz="10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311 (79.9)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39 (10)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310 (76.9)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56 (13.9)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250 (58.7)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136 (31.9)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373 (87.1)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15 (3.5)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extLst>
                  <a:ext uri="{0D108BD9-81ED-4DB2-BD59-A6C34878D82A}">
                    <a16:rowId xmlns:a16="http://schemas.microsoft.com/office/drawing/2014/main" val="665977202"/>
                  </a:ext>
                </a:extLst>
              </a:tr>
              <a:tr h="2060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b="0" kern="100" dirty="0">
                          <a:effectLst/>
                        </a:rPr>
                        <a:t>Symptoms + high risk </a:t>
                      </a:r>
                      <a:endParaRPr lang="en-AU" sz="10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892" marR="668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31 (8)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8 (2.1)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23 (5.7)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14 (3.5)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21 (4.9)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19 (4.5)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37 (8.6)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3 (0.7)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extLst>
                  <a:ext uri="{0D108BD9-81ED-4DB2-BD59-A6C34878D82A}">
                    <a16:rowId xmlns:a16="http://schemas.microsoft.com/office/drawing/2014/main" val="1573370957"/>
                  </a:ext>
                </a:extLst>
              </a:tr>
              <a:tr h="2060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b="0" kern="100" dirty="0">
                          <a:effectLst/>
                        </a:rPr>
                        <a:t>Specificity/Sensitivity </a:t>
                      </a:r>
                      <a:endParaRPr lang="en-AU" sz="10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90.9 (87.4; 93.8)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17 (7.6; 30.8)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93.1 (89.8; 95.6)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20 (11.4; 31.3)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92.3 (88.4; 95.1)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12.3 (7.5; 18.5)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91 (87.8; 93.6)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16.7 (3.6; 41.4)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extLst>
                  <a:ext uri="{0D108BD9-81ED-4DB2-BD59-A6C34878D82A}">
                    <a16:rowId xmlns:a16="http://schemas.microsoft.com/office/drawing/2014/main" val="2123556264"/>
                  </a:ext>
                </a:extLst>
              </a:tr>
              <a:tr h="2060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b="0" kern="100" dirty="0">
                          <a:effectLst/>
                        </a:rPr>
                        <a:t>NPV/PPV </a:t>
                      </a:r>
                      <a:endParaRPr lang="en-AU" sz="10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88.9 (85.1; 92)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20.5 (9.3; 36.5)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84.7 (80.6; 88.2)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37.8 (22.5; 55.2)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64.8 (59.8; 69.5)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47.5 (31.5; 63.9)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>
                          <a:effectLst/>
                        </a:rPr>
                        <a:t>96.1 (93.7; 97.8) </a:t>
                      </a:r>
                      <a:endParaRPr lang="en-AU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100" kern="100" dirty="0">
                          <a:effectLst/>
                        </a:rPr>
                        <a:t>7.5 (1.6; 20.4) </a:t>
                      </a:r>
                      <a:endParaRPr lang="en-AU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86" marR="54486" marT="0" marB="0"/>
                </a:tc>
                <a:extLst>
                  <a:ext uri="{0D108BD9-81ED-4DB2-BD59-A6C34878D82A}">
                    <a16:rowId xmlns:a16="http://schemas.microsoft.com/office/drawing/2014/main" val="47820283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B73E16E-ACBE-1DD2-884A-CCF701A3B037}"/>
              </a:ext>
            </a:extLst>
          </p:cNvPr>
          <p:cNvSpPr/>
          <p:nvPr/>
        </p:nvSpPr>
        <p:spPr>
          <a:xfrm>
            <a:off x="4297279" y="2911093"/>
            <a:ext cx="2693068" cy="638223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FAE9E6-61A2-873C-7C2A-8B9DE90C664F}"/>
              </a:ext>
            </a:extLst>
          </p:cNvPr>
          <p:cNvSpPr/>
          <p:nvPr/>
        </p:nvSpPr>
        <p:spPr>
          <a:xfrm>
            <a:off x="4297279" y="5156988"/>
            <a:ext cx="2693068" cy="638223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2298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80E93-A6AA-2A1C-BDBE-52027AD3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F163F-C450-7F48-188F-72D1DE0C1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11" y="1356394"/>
            <a:ext cx="11490157" cy="4351338"/>
          </a:xfrm>
        </p:spPr>
        <p:txBody>
          <a:bodyPr>
            <a:normAutofit fontScale="92500"/>
          </a:bodyPr>
          <a:lstStyle/>
          <a:p>
            <a:endParaRPr lang="en-AU" dirty="0"/>
          </a:p>
          <a:p>
            <a:r>
              <a:rPr lang="en-AU" sz="2400" dirty="0"/>
              <a:t>KCCQ are associated with  </a:t>
            </a:r>
            <a:r>
              <a:rPr lang="en-AU" sz="2400" b="1" dirty="0"/>
              <a:t>diastolic dysfunction, </a:t>
            </a:r>
            <a:r>
              <a:rPr lang="en-AU" sz="2400" dirty="0"/>
              <a:t>measure by E prime, and </a:t>
            </a:r>
            <a:r>
              <a:rPr lang="en-AU" sz="2400" b="1" dirty="0"/>
              <a:t>systolic function</a:t>
            </a:r>
            <a:r>
              <a:rPr lang="en-AU" sz="2400" dirty="0"/>
              <a:t>, measured by GLS. No relationship was found in structural measures of heart failure.</a:t>
            </a:r>
          </a:p>
          <a:p>
            <a:r>
              <a:rPr lang="en-AU" sz="2400" dirty="0"/>
              <a:t>Adding KCCQ to simple risk variables in a risk model does not improve overall detection of heart failure but modestly improves the detection of abnormal global longitudinal strain.</a:t>
            </a:r>
          </a:p>
          <a:p>
            <a:r>
              <a:rPr lang="en-AU" sz="2400" dirty="0"/>
              <a:t>Sensitivity of KCCQ and overall heart failure symptoms is poor but show strong specificity compared to risk scores. Positive predictive value of the KCCQ are comparable to WATCH-DM risk score. 33.4 individuals with type 2 diabetes has to be screened for low KCCQ clinical summary score &lt; 75 to find one case compared to 6.1 for WATCH-DM.</a:t>
            </a:r>
          </a:p>
          <a:p>
            <a:r>
              <a:rPr lang="en-AU" sz="2400" dirty="0"/>
              <a:t>Across abnormal ECHO measures was the </a:t>
            </a:r>
            <a:r>
              <a:rPr lang="en-AU" sz="2400" b="1" dirty="0"/>
              <a:t>diagnostic utility </a:t>
            </a:r>
            <a:r>
              <a:rPr lang="en-AU" sz="2400" dirty="0"/>
              <a:t>of KCCQ best on </a:t>
            </a:r>
            <a:r>
              <a:rPr lang="en-AU" sz="2400" b="1" dirty="0"/>
              <a:t>global longitudinal strain</a:t>
            </a:r>
            <a:r>
              <a:rPr lang="en-AU" sz="2400" dirty="0"/>
              <a:t>.</a:t>
            </a:r>
          </a:p>
          <a:p>
            <a:endParaRPr lang="en-AU" sz="2400" dirty="0"/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97814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925B1-A508-5213-237E-EA4241DD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7917B-9E50-425E-EF16-4B159896D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/>
              <a:t>To determine the </a:t>
            </a:r>
            <a:r>
              <a:rPr lang="en-AU" sz="2400" b="1" dirty="0"/>
              <a:t>diagnostic value </a:t>
            </a:r>
            <a:r>
              <a:rPr lang="en-AU" sz="2400" dirty="0"/>
              <a:t>of Kansas City Cardiomyopathy Questionnaire </a:t>
            </a:r>
            <a:r>
              <a:rPr lang="en-AU" sz="2400" b="1" dirty="0"/>
              <a:t>(KCCQ)</a:t>
            </a:r>
            <a:r>
              <a:rPr lang="en-AU" sz="2400" dirty="0"/>
              <a:t> in finding </a:t>
            </a:r>
            <a:r>
              <a:rPr lang="en-AU" sz="2400" b="1" dirty="0"/>
              <a:t>heart failure patients</a:t>
            </a:r>
            <a:r>
              <a:rPr lang="en-AU" sz="2400" dirty="0"/>
              <a:t> among people with type 2 diabetes</a:t>
            </a:r>
          </a:p>
          <a:p>
            <a:pPr marL="0" indent="0">
              <a:buNone/>
            </a:pPr>
            <a:endParaRPr lang="en-AU" sz="2400" dirty="0"/>
          </a:p>
          <a:p>
            <a:pPr marL="457200" indent="-457200">
              <a:buAutoNum type="arabicPeriod"/>
            </a:pPr>
            <a:r>
              <a:rPr lang="en-AU" sz="2400" dirty="0"/>
              <a:t>Determine the relationship between KCCQ and echo measures</a:t>
            </a:r>
          </a:p>
          <a:p>
            <a:pPr marL="457200" indent="-457200">
              <a:buAutoNum type="arabicPeriod"/>
            </a:pPr>
            <a:r>
              <a:rPr lang="en-AU" sz="2400" dirty="0"/>
              <a:t>Ascertain the incremental value of KCCQ in a risk score</a:t>
            </a:r>
          </a:p>
          <a:p>
            <a:pPr marL="457200" indent="-457200">
              <a:buAutoNum type="arabicPeriod"/>
            </a:pPr>
            <a:r>
              <a:rPr lang="en-AU" sz="2400" dirty="0"/>
              <a:t>Describe the diagnostic utility of KCCQ in detecting heart failure</a:t>
            </a:r>
          </a:p>
        </p:txBody>
      </p:sp>
    </p:spTree>
    <p:extLst>
      <p:ext uri="{BB962C8B-B14F-4D97-AF65-F5344CB8AC3E}">
        <p14:creationId xmlns:p14="http://schemas.microsoft.com/office/powerpoint/2010/main" val="386886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01877-3C3B-0FE8-459F-9BD6C4E4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Kansas City Cardiomyopathy Questionnaire </a:t>
            </a:r>
            <a:r>
              <a:rPr lang="en-AU" sz="2400" b="1" dirty="0"/>
              <a:t>(KCCQ)</a:t>
            </a:r>
            <a:endParaRPr lang="en-AU" sz="2400" dirty="0"/>
          </a:p>
        </p:txBody>
      </p:sp>
      <p:pic>
        <p:nvPicPr>
          <p:cNvPr id="5" name="Content Placeholder 4" descr="A diagram of a medical procedure&#10;&#10;Description automatically generated with medium confidence">
            <a:extLst>
              <a:ext uri="{FF2B5EF4-FFF2-40B4-BE49-F238E27FC236}">
                <a16:creationId xmlns:a16="http://schemas.microsoft.com/office/drawing/2014/main" id="{79D142A2-04AA-E956-C0DF-33A65D2BA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68" y="1471650"/>
            <a:ext cx="8956077" cy="5021225"/>
          </a:xfrm>
        </p:spPr>
      </p:pic>
    </p:spTree>
    <p:extLst>
      <p:ext uri="{BB962C8B-B14F-4D97-AF65-F5344CB8AC3E}">
        <p14:creationId xmlns:p14="http://schemas.microsoft.com/office/powerpoint/2010/main" val="1884039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9F13-68D7-55CC-C50B-84EDD8263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-254000"/>
            <a:ext cx="10515600" cy="1325563"/>
          </a:xfrm>
        </p:spPr>
        <p:txBody>
          <a:bodyPr/>
          <a:lstStyle/>
          <a:p>
            <a:r>
              <a:rPr lang="en-AU" dirty="0"/>
              <a:t>Subtypes of heart failure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0F74F05-6D7E-36FD-5D26-B6428C221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939784"/>
              </p:ext>
            </p:extLst>
          </p:nvPr>
        </p:nvGraphicFramePr>
        <p:xfrm>
          <a:off x="498764" y="1551711"/>
          <a:ext cx="11527849" cy="4207019"/>
        </p:xfrm>
        <a:graphic>
          <a:graphicData uri="http://schemas.openxmlformats.org/drawingml/2006/table">
            <a:tbl>
              <a:tblPr firstRow="1" firstCol="1" bandRow="1"/>
              <a:tblGrid>
                <a:gridCol w="2298789">
                  <a:extLst>
                    <a:ext uri="{9D8B030D-6E8A-4147-A177-3AD203B41FA5}">
                      <a16:colId xmlns:a16="http://schemas.microsoft.com/office/drawing/2014/main" val="470344821"/>
                    </a:ext>
                  </a:extLst>
                </a:gridCol>
                <a:gridCol w="2298789">
                  <a:extLst>
                    <a:ext uri="{9D8B030D-6E8A-4147-A177-3AD203B41FA5}">
                      <a16:colId xmlns:a16="http://schemas.microsoft.com/office/drawing/2014/main" val="2662115307"/>
                    </a:ext>
                  </a:extLst>
                </a:gridCol>
                <a:gridCol w="2816412">
                  <a:extLst>
                    <a:ext uri="{9D8B030D-6E8A-4147-A177-3AD203B41FA5}">
                      <a16:colId xmlns:a16="http://schemas.microsoft.com/office/drawing/2014/main" val="1837465859"/>
                    </a:ext>
                  </a:extLst>
                </a:gridCol>
                <a:gridCol w="4113859">
                  <a:extLst>
                    <a:ext uri="{9D8B030D-6E8A-4147-A177-3AD203B41FA5}">
                      <a16:colId xmlns:a16="http://schemas.microsoft.com/office/drawing/2014/main" val="3070862531"/>
                    </a:ext>
                  </a:extLst>
                </a:gridCol>
              </a:tblGrid>
              <a:tr h="4100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Parameter</a:t>
                      </a:r>
                      <a:endParaRPr lang="en-AU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What it Measures</a:t>
                      </a:r>
                      <a:endParaRPr lang="en-AU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Abnormal Values</a:t>
                      </a:r>
                      <a:endParaRPr lang="en-AU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Clinical Significance</a:t>
                      </a:r>
                      <a:endParaRPr lang="en-AU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879101"/>
                  </a:ext>
                </a:extLst>
              </a:tr>
              <a:tr h="127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b="1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Global Longitudinal Strain (GLS)</a:t>
                      </a:r>
                      <a:endParaRPr lang="en-AU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Longitudinal myocardial deformation during systole</a:t>
                      </a:r>
                      <a:endParaRPr lang="en-AU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GLS ≥ −18% (borderline abnormal) or GLS ≥ −16% (abnormal)</a:t>
                      </a:r>
                      <a:endParaRPr lang="en-AU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Detects early systolic dysfunction, even when ejection fraction is normal.</a:t>
                      </a:r>
                      <a:endParaRPr lang="en-AU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9116"/>
                  </a:ext>
                </a:extLst>
              </a:tr>
              <a:tr h="8414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Diastolic Function (e’)</a:t>
                      </a:r>
                      <a:endParaRPr lang="en-AU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Myocardial relaxation and LV filling pressures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E/e’ ≥ 14 or e’ &lt; 8 cm/s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Indicates impaired myocardial relaxation and elevated filling pressures.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3383029"/>
                  </a:ext>
                </a:extLst>
              </a:tr>
              <a:tr h="8414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Left Ventricular Hypertrophy (LVH)</a:t>
                      </a:r>
                      <a:endParaRPr lang="en-AU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Left ventricular mass indexed to body size</a:t>
                      </a:r>
                      <a:endParaRPr lang="en-AU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LVMI ≥ 95 g/m² (F), ≥115 g/m² (M)</a:t>
                      </a:r>
                      <a:endParaRPr lang="en-AU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Reflects structural remodeling and chronic pressure overload (e.g., hypertension).</a:t>
                      </a:r>
                      <a:endParaRPr lang="en-AU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102542"/>
                  </a:ext>
                </a:extLst>
              </a:tr>
              <a:tr h="8414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Left Atrial Enlargement (LAE)</a:t>
                      </a:r>
                      <a:endParaRPr lang="en-AU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Left atrial volume indexed to body size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LAVI &gt; 34 ml/m²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Indicates chronic diastolic dysfunction and increased LV filling pressures.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32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394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B397C-3E06-DAC3-0181-8EB7A7F8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39B48-070F-436D-8088-8094EF368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044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EF0DF9-02E5-0C4B-5859-FB076F5A6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076552"/>
              </p:ext>
            </p:extLst>
          </p:nvPr>
        </p:nvGraphicFramePr>
        <p:xfrm>
          <a:off x="0" y="0"/>
          <a:ext cx="11935079" cy="68580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1479">
                  <a:extLst>
                    <a:ext uri="{9D8B030D-6E8A-4147-A177-3AD203B41FA5}">
                      <a16:colId xmlns:a16="http://schemas.microsoft.com/office/drawing/2014/main" val="317014004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0400713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20019820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5720155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76660524"/>
                    </a:ext>
                  </a:extLst>
                </a:gridCol>
              </a:tblGrid>
              <a:tr h="7753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AU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 dirty="0">
                          <a:effectLst/>
                        </a:rPr>
                        <a:t>Overall, N = 512</a:t>
                      </a:r>
                      <a:r>
                        <a:rPr lang="en-AU" sz="1600" kern="100" baseline="30000" dirty="0">
                          <a:effectLst/>
                        </a:rPr>
                        <a:t>1</a:t>
                      </a:r>
                      <a:endParaRPr lang="en-AU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 dirty="0">
                          <a:effectLst/>
                        </a:rPr>
                        <a:t>No symptoms, N = 389</a:t>
                      </a:r>
                      <a:endParaRPr lang="en-AU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 dirty="0">
                          <a:effectLst/>
                        </a:rPr>
                        <a:t>No symptoms defined by KCCQ, N = 70</a:t>
                      </a:r>
                      <a:endParaRPr lang="en-AU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 dirty="0">
                          <a:effectLst/>
                        </a:rPr>
                        <a:t>Symptoms defined by KCCQ, N = 53</a:t>
                      </a:r>
                      <a:endParaRPr lang="en-AU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3715320"/>
                  </a:ext>
                </a:extLst>
              </a:tr>
              <a:tr h="4147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>
                          <a:effectLst/>
                        </a:rPr>
                        <a:t>Gender</a:t>
                      </a:r>
                      <a:endParaRPr lang="en-AU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AU" sz="14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AU" sz="14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AU" sz="14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AU" sz="14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206024"/>
                  </a:ext>
                </a:extLst>
              </a:tr>
              <a:tr h="3778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>
                          <a:effectLst/>
                        </a:rPr>
                        <a:t>    Male</a:t>
                      </a:r>
                      <a:endParaRPr lang="en-AU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333 (66%)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269 (71%)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39 (57%)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25 (47%)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8623238"/>
                  </a:ext>
                </a:extLst>
              </a:tr>
              <a:tr h="3778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>
                          <a:effectLst/>
                        </a:rPr>
                        <a:t>    Female</a:t>
                      </a:r>
                      <a:endParaRPr lang="en-AU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170 (34%)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112 (29%)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30 (43%)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28 (53%)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2726831"/>
                  </a:ext>
                </a:extLst>
              </a:tr>
              <a:tr h="3778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70 (64, 75)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70 (62, 75)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72 (67, 76)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72 (65, 78)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2610027"/>
                  </a:ext>
                </a:extLst>
              </a:tr>
              <a:tr h="3778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BMI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28.3 (25.1, 32.3)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27.5 (24.6, 30.8)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29.7 (27.0, 33.7)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31.6 (28.9, 39.4)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3002856"/>
                  </a:ext>
                </a:extLst>
              </a:tr>
              <a:tr h="3778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 dirty="0">
                          <a:effectLst/>
                        </a:rPr>
                        <a:t>Diabetes duration</a:t>
                      </a:r>
                      <a:endParaRPr lang="en-AU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13 (6, 20)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13 (7, 20)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10 (4, 20)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12 (2, 21)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1077291"/>
                  </a:ext>
                </a:extLst>
              </a:tr>
              <a:tr h="3778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>
                          <a:effectLst/>
                        </a:rPr>
                        <a:t>watch_dm_risk_score</a:t>
                      </a:r>
                      <a:endParaRPr lang="en-AU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9.00 (7.00, 11.00)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9.00 (7.00, 11.00)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9.00 (8.00, 11.50)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10.00 (8.00, 13.25)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422787"/>
                  </a:ext>
                </a:extLst>
              </a:tr>
              <a:tr h="3778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>
                          <a:effectLst/>
                        </a:rPr>
                        <a:t>bp_syst_mean</a:t>
                      </a:r>
                      <a:endParaRPr lang="en-AU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124 (113, 134)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123 (113, 134)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126 (113, 137)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123 (116, 133)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3699559"/>
                  </a:ext>
                </a:extLst>
              </a:tr>
              <a:tr h="3778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>
                          <a:effectLst/>
                        </a:rPr>
                        <a:t>bp_diast_mean</a:t>
                      </a:r>
                      <a:endParaRPr lang="en-AU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70 (64, 78)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70 (64, 78)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71 (64, 76)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69 (65, 78)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4885835"/>
                  </a:ext>
                </a:extLst>
              </a:tr>
              <a:tr h="3778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>
                          <a:effectLst/>
                        </a:rPr>
                        <a:t>prior_ischemic_event</a:t>
                      </a:r>
                      <a:endParaRPr lang="en-AU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35 (12%)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23 (11%)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7 (18%)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5 (19%)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4131638"/>
                  </a:ext>
                </a:extLst>
              </a:tr>
              <a:tr h="3778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>
                          <a:effectLst/>
                        </a:rPr>
                        <a:t>prior_PCI</a:t>
                      </a:r>
                      <a:endParaRPr lang="en-AU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 dirty="0">
                          <a:effectLst/>
                        </a:rPr>
                        <a:t>31 (11%)</a:t>
                      </a:r>
                      <a:endParaRPr lang="en-AU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 dirty="0">
                          <a:effectLst/>
                        </a:rPr>
                        <a:t>21 (9.8%)</a:t>
                      </a:r>
                      <a:endParaRPr lang="en-AU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 dirty="0">
                          <a:effectLst/>
                        </a:rPr>
                        <a:t>3 (8.6%)</a:t>
                      </a:r>
                      <a:endParaRPr lang="en-AU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 dirty="0">
                          <a:effectLst/>
                        </a:rPr>
                        <a:t>7 (27%)</a:t>
                      </a:r>
                      <a:endParaRPr lang="en-AU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6700043"/>
                  </a:ext>
                </a:extLst>
              </a:tr>
              <a:tr h="3778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>
                          <a:effectLst/>
                        </a:rPr>
                        <a:t>MV E / E' Sept ()</a:t>
                      </a:r>
                      <a:endParaRPr lang="en-AU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10.3 (8.6, 12.9)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10.2 (8.5, 12.4)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10.0 (8.6, 13.1)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 dirty="0">
                          <a:effectLst/>
                        </a:rPr>
                        <a:t>11.8 (9.2, 13.9)</a:t>
                      </a:r>
                      <a:endParaRPr lang="en-AU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0947962"/>
                  </a:ext>
                </a:extLst>
              </a:tr>
              <a:tr h="3778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>
                          <a:effectLst/>
                        </a:rPr>
                        <a:t>lvmi</a:t>
                      </a:r>
                      <a:endParaRPr lang="en-AU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75 (63, 87)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74 (62, 86)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79 (68, 93)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 dirty="0">
                          <a:effectLst/>
                        </a:rPr>
                        <a:t>74 (60, 85)</a:t>
                      </a:r>
                      <a:endParaRPr lang="en-AU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848229"/>
                  </a:ext>
                </a:extLst>
              </a:tr>
              <a:tr h="3778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>
                          <a:effectLst/>
                        </a:rPr>
                        <a:t>lavi</a:t>
                      </a:r>
                      <a:endParaRPr lang="en-AU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31 (26, 38)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31 (25, 37)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32 (27, 39)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 dirty="0">
                          <a:effectLst/>
                        </a:rPr>
                        <a:t>31 (24, 39)</a:t>
                      </a:r>
                      <a:endParaRPr lang="en-AU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4218478"/>
                  </a:ext>
                </a:extLst>
              </a:tr>
              <a:tr h="3778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600" kern="100" dirty="0" err="1">
                          <a:effectLst/>
                        </a:rPr>
                        <a:t>gls_av</a:t>
                      </a:r>
                      <a:endParaRPr lang="en-AU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18.30 (16.70, 19.70)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18.40 (16.73, 19.70)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>
                          <a:effectLst/>
                        </a:rPr>
                        <a:t>18.35 (17.07, 20.13)</a:t>
                      </a:r>
                      <a:endParaRPr lang="en-AU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kern="100" dirty="0">
                          <a:effectLst/>
                        </a:rPr>
                        <a:t>17.20 (15.10, 18.70)</a:t>
                      </a:r>
                      <a:endParaRPr lang="en-AU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0608712"/>
                  </a:ext>
                </a:extLst>
              </a:tr>
              <a:tr h="377864">
                <a:tc gridSpan="5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000" kern="100" baseline="30000" dirty="0">
                          <a:effectLst/>
                        </a:rPr>
                        <a:t>1</a:t>
                      </a:r>
                      <a:r>
                        <a:rPr lang="en-AU" sz="1000" kern="100" dirty="0">
                          <a:effectLst/>
                        </a:rPr>
                        <a:t> n (%); Median (IQR)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353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485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5223-1BE3-29C1-D3D7-FDD8DC25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1" y="263237"/>
            <a:ext cx="3706091" cy="1330036"/>
          </a:xfrm>
        </p:spPr>
        <p:txBody>
          <a:bodyPr>
            <a:normAutofit/>
          </a:bodyPr>
          <a:lstStyle/>
          <a:p>
            <a:r>
              <a:rPr lang="en-AU" sz="2400" dirty="0"/>
              <a:t>1. Findings</a:t>
            </a:r>
            <a:br>
              <a:rPr lang="en-AU" sz="2400" dirty="0"/>
            </a:br>
            <a:r>
              <a:rPr lang="en-AU" sz="2400" dirty="0"/>
              <a:t>KCCQ correlates with certain echo parameters 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7526CB74-D8F5-CF6A-22AD-1AEE573F1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80" y="0"/>
            <a:ext cx="708431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85D2BA-6BF5-6CD5-2432-13648F1B8777}"/>
              </a:ext>
            </a:extLst>
          </p:cNvPr>
          <p:cNvSpPr txBox="1"/>
          <p:nvPr/>
        </p:nvSpPr>
        <p:spPr>
          <a:xfrm>
            <a:off x="10666249" y="6424863"/>
            <a:ext cx="1966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Adjusted for age and sex</a:t>
            </a:r>
          </a:p>
        </p:txBody>
      </p:sp>
    </p:spTree>
    <p:extLst>
      <p:ext uri="{BB962C8B-B14F-4D97-AF65-F5344CB8AC3E}">
        <p14:creationId xmlns:p14="http://schemas.microsoft.com/office/powerpoint/2010/main" val="1829733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3742F-B0CE-BBA0-715C-D33775BAB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705" y="2766218"/>
            <a:ext cx="10515600" cy="1325563"/>
          </a:xfrm>
        </p:spPr>
        <p:txBody>
          <a:bodyPr/>
          <a:lstStyle/>
          <a:p>
            <a:pPr algn="ctr"/>
            <a:r>
              <a:rPr lang="en-AU" dirty="0"/>
              <a:t>Incremental value to simple risk score variables</a:t>
            </a:r>
          </a:p>
        </p:txBody>
      </p:sp>
    </p:spTree>
    <p:extLst>
      <p:ext uri="{BB962C8B-B14F-4D97-AF65-F5344CB8AC3E}">
        <p14:creationId xmlns:p14="http://schemas.microsoft.com/office/powerpoint/2010/main" val="3243125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F39F993-49C8-F2AF-1F7C-3ADBAF02A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195"/>
            <a:ext cx="12192000" cy="606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74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2150</Words>
  <Application>Microsoft Office PowerPoint</Application>
  <PresentationFormat>Widescreen</PresentationFormat>
  <Paragraphs>395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Helvetica</vt:lpstr>
      <vt:lpstr>Office Theme</vt:lpstr>
      <vt:lpstr>PowerPoint Presentation</vt:lpstr>
      <vt:lpstr>Aim</vt:lpstr>
      <vt:lpstr>Kansas City Cardiomyopathy Questionnaire (KCCQ)</vt:lpstr>
      <vt:lpstr>Subtypes of heart failure</vt:lpstr>
      <vt:lpstr>Methods</vt:lpstr>
      <vt:lpstr>PowerPoint Presentation</vt:lpstr>
      <vt:lpstr>1. Findings KCCQ correlates with certain echo parameters </vt:lpstr>
      <vt:lpstr>Incremental value to simple risk score variables</vt:lpstr>
      <vt:lpstr>PowerPoint Presentation</vt:lpstr>
      <vt:lpstr>PowerPoint Presentation</vt:lpstr>
      <vt:lpstr>Describe the diagnostic utility of KCCQ 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Jonas Schaarup</dc:creator>
  <cp:lastModifiedBy>Jonas Schaarup</cp:lastModifiedBy>
  <cp:revision>2</cp:revision>
  <dcterms:created xsi:type="dcterms:W3CDTF">2025-01-19T23:04:23Z</dcterms:created>
  <dcterms:modified xsi:type="dcterms:W3CDTF">2025-01-20T03:43:03Z</dcterms:modified>
</cp:coreProperties>
</file>